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630"/>
  </p:normalViewPr>
  <p:slideViewPr>
    <p:cSldViewPr snapToGrid="0" showGuides="1">
      <p:cViewPr varScale="1">
        <p:scale>
          <a:sx n="108" d="100"/>
          <a:sy n="108" d="100"/>
        </p:scale>
        <p:origin x="66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BC2E-EB35-FD71-5674-5CC264A21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4E1C5-9B0E-2ED5-4DFA-73EB5A2B5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C1BB9-0B8F-E597-9D3A-F007AD4F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40588-EE95-516C-3E1E-2B6B5B04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24734-7FC6-5AD4-3FC5-FA42864D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91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E635-7C84-8A28-B950-8DB1AE16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E5792-5163-D309-A99D-0424AE9F1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A2D25-5DB7-55C6-92CC-A8ED4DBF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F7AC1-9492-A976-2A23-CD6F82040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99E4A-6B7F-D1CC-418B-23376E6A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266F7C-291F-03F0-EC0A-981C9F8D9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536B1-A556-66B3-71AB-691C1AE50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AAE4C-E401-CEE9-6F40-24CF2A12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05ED1-B3B6-D9D1-F96D-1A2ACC5F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81F22-4A6C-27B1-E525-101DDABA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3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0772-6477-AE8A-74FA-03070B1A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4677-E0D9-181F-276A-A090DA69F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EE742-4E14-ABEC-2244-52AA211E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A097C-CA92-FDD6-8868-08D50668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DF047-F53F-30DC-0D85-CC09C8F1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522C-323A-E92E-8D41-BF7AF54A4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C5870-4004-A0CF-FAC5-D85D77635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289B2-EF4C-C166-C71C-2D1FC19A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E297-0DDD-E0D8-F76A-8DB31380C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5B8A7-B8F4-06C0-8CC1-30EDAC43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9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0F98-BAF1-5965-2FEB-DE38B861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8C14-575F-1C17-D6B7-849F29EDF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93D13-CFB3-896F-C0F6-682288E21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58B34-6046-ADE1-05CE-6D2E4841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19BB2-4CDD-5103-BDDF-2B49D042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FFB92-E2A6-57D3-A170-F1E9A92E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B666-64B2-5C37-738E-CE2D23A1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136E3-91D9-6E06-E75E-01AB05E0C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15072-96A4-F377-8140-0C8E479F7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1E791-7514-1FD4-9A2B-DD6873D20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4D8B8-0568-613F-557C-BCBB79CD9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5CDC22-2F19-1A80-45E1-A16FBC70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BB4A8A-FA3B-F497-7254-32513EC8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D8DDA1-5C11-D4E2-CADD-16859410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18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EAD3-EA57-8AF8-809E-18DDC824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573812-DAD4-EE96-D975-68F0846F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4A7EA-A216-BAAB-4759-DB301D0D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A30AA-DEEF-1331-1996-70C2FCF5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6B3671-9F44-3542-8855-F5CD60F0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79C1F-0D28-5AF8-24FB-F8335A23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938C-2FA3-55B9-5AF7-29AF2385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4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4BCB-A992-4472-20EF-9F78E4C2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F4922-49F6-1D14-AED5-74762049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3A5C5-4CF1-427B-94AA-9E181E419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B139D-1E4F-ED5C-4DB4-8B04D96E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7F407-276C-8703-6975-FE4B0ADE6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ABD90-EDB9-F6F8-E4EE-87472645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7BCD-EAD4-D620-223C-E5A28B73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D2C485-E5CB-98F5-B1DF-674A35CEA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4C3C2-74BE-C19A-E0E0-CCC054CEB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D8D77-6D84-2B94-13B5-02DB6A20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ECEA6-9DAD-748B-9F59-B5533433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F496D-0D6C-7258-FC9B-B884211B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3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421F1-6980-E0F7-52F2-F53ED61E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80125-6218-3B10-5AD1-A350A45B6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19F60-BC6F-E0C9-D6A9-60FCA5390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65CDA8-C774-EF42-B8BF-0B76DC139E4B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17A8-1DB6-8BE9-35A3-046BC4E2B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7EB09-BA02-5791-6FC0-CD5797695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B43DE1-7954-8748-AA79-A30AF7F7B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2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71/ES22006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0FC490-4C27-EA7D-4BE3-BDCC314A0681}"/>
              </a:ext>
            </a:extLst>
          </p:cNvPr>
          <p:cNvSpPr txBox="1"/>
          <p:nvPr/>
        </p:nvSpPr>
        <p:spPr>
          <a:xfrm>
            <a:off x="333829" y="275771"/>
            <a:ext cx="9898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South Australia Blackout Storm, September 2016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6E944-EDE2-694F-03F9-FCBB1940E4DF}"/>
              </a:ext>
            </a:extLst>
          </p:cNvPr>
          <p:cNvSpPr txBox="1"/>
          <p:nvPr/>
        </p:nvSpPr>
        <p:spPr>
          <a:xfrm>
            <a:off x="333829" y="996918"/>
            <a:ext cx="109141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video clip on the next slide shows geopotential height contours at the 900 </a:t>
            </a:r>
            <a:r>
              <a:rPr lang="en-US" dirty="0" err="1"/>
              <a:t>hPa</a:t>
            </a:r>
            <a:r>
              <a:rPr lang="en-US" dirty="0"/>
              <a:t>, 500 </a:t>
            </a:r>
            <a:r>
              <a:rPr lang="en-US" dirty="0" err="1"/>
              <a:t>hPa</a:t>
            </a:r>
            <a:r>
              <a:rPr lang="en-US" dirty="0"/>
              <a:t> and 300 </a:t>
            </a:r>
            <a:r>
              <a:rPr lang="en-US" dirty="0" err="1"/>
              <a:t>hPa</a:t>
            </a:r>
            <a:r>
              <a:rPr lang="en-US" dirty="0"/>
              <a:t> levels. A red dot appears at the center of the closed circulations associated with the cyclone that caused severe impacts in South Australia during September 2016 (</a:t>
            </a:r>
            <a:r>
              <a:rPr lang="en-US" dirty="0">
                <a:hlinkClick r:id="rId2"/>
              </a:rPr>
              <a:t>https://doi.org/10.1071/ES22006</a:t>
            </a:r>
            <a:r>
              <a:rPr lang="en-US" dirty="0"/>
              <a:t>). </a:t>
            </a:r>
          </a:p>
          <a:p>
            <a:endParaRPr lang="en-US" dirty="0"/>
          </a:p>
          <a:p>
            <a:r>
              <a:rPr lang="en-US" dirty="0"/>
              <a:t>The closed circulation of the cyclone is first identified at the 900 </a:t>
            </a:r>
            <a:r>
              <a:rPr lang="en-US" dirty="0" err="1"/>
              <a:t>hPa</a:t>
            </a:r>
            <a:r>
              <a:rPr lang="en-US" dirty="0"/>
              <a:t> level at 0600 </a:t>
            </a:r>
            <a:r>
              <a:rPr lang="en-US" dirty="0" err="1"/>
              <a:t>hrs</a:t>
            </a:r>
            <a:r>
              <a:rPr lang="en-US" dirty="0"/>
              <a:t> UTC on the 27</a:t>
            </a:r>
            <a:r>
              <a:rPr lang="en-US" baseline="30000" dirty="0"/>
              <a:t>th</a:t>
            </a:r>
            <a:r>
              <a:rPr lang="en-US" dirty="0"/>
              <a:t> September, 2016, after which the closed circulations extend all the way up to 300 </a:t>
            </a:r>
            <a:r>
              <a:rPr lang="en-US" dirty="0" err="1"/>
              <a:t>hPa</a:t>
            </a:r>
            <a:r>
              <a:rPr lang="en-US" dirty="0"/>
              <a:t>. The cyclone continues its lifetime as a slow-moving system in the region over Victoria and Tasmania, before dissipating on October 1</a:t>
            </a:r>
            <a:r>
              <a:rPr lang="en-US" baseline="30000" dirty="0"/>
              <a:t>st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Note that other closed circulations may appear, but these are tracked as separate cyclone systems in the database. </a:t>
            </a:r>
          </a:p>
        </p:txBody>
      </p:sp>
    </p:spTree>
    <p:extLst>
      <p:ext uri="{BB962C8B-B14F-4D97-AF65-F5344CB8AC3E}">
        <p14:creationId xmlns:p14="http://schemas.microsoft.com/office/powerpoint/2010/main" val="426510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outh_australia_storm.mov">
            <a:hlinkClick r:id="" action="ppaction://media"/>
            <a:extLst>
              <a:ext uri="{FF2B5EF4-FFF2-40B4-BE49-F238E27FC236}">
                <a16:creationId xmlns:a16="http://schemas.microsoft.com/office/drawing/2014/main" id="{450B2A46-6EB2-C6FE-ADD2-9F9C7AE771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148</Words>
  <Application>Microsoft Macintosh PowerPoint</Application>
  <PresentationFormat>Widescreen</PresentationFormat>
  <Paragraphs>6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Grosfeld</dc:creator>
  <cp:lastModifiedBy>Nicholas Grosfeld</cp:lastModifiedBy>
  <cp:revision>1</cp:revision>
  <dcterms:created xsi:type="dcterms:W3CDTF">2025-12-16T23:02:29Z</dcterms:created>
  <dcterms:modified xsi:type="dcterms:W3CDTF">2025-12-16T23:17:55Z</dcterms:modified>
</cp:coreProperties>
</file>